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8C62-C108-4EB0-AD04-B76F9CF5749D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A8E4-8634-4C12-B33A-1A4E4CF884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54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8C62-C108-4EB0-AD04-B76F9CF5749D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A8E4-8634-4C12-B33A-1A4E4CF884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68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8C62-C108-4EB0-AD04-B76F9CF5749D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A8E4-8634-4C12-B33A-1A4E4CF884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841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8C62-C108-4EB0-AD04-B76F9CF5749D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A8E4-8634-4C12-B33A-1A4E4CF884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032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8C62-C108-4EB0-AD04-B76F9CF5749D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A8E4-8634-4C12-B33A-1A4E4CF884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2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8C62-C108-4EB0-AD04-B76F9CF5749D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A8E4-8634-4C12-B33A-1A4E4CF884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69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8C62-C108-4EB0-AD04-B76F9CF5749D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A8E4-8634-4C12-B33A-1A4E4CF884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59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8C62-C108-4EB0-AD04-B76F9CF5749D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A8E4-8634-4C12-B33A-1A4E4CF884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43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8C62-C108-4EB0-AD04-B76F9CF5749D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A8E4-8634-4C12-B33A-1A4E4CF884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73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8C62-C108-4EB0-AD04-B76F9CF5749D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A8E4-8634-4C12-B33A-1A4E4CF884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125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8C62-C108-4EB0-AD04-B76F9CF5749D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A8E4-8634-4C12-B33A-1A4E4CF884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132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8C62-C108-4EB0-AD04-B76F9CF5749D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A8E4-8634-4C12-B33A-1A4E4CF884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030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8C62-C108-4EB0-AD04-B76F9CF5749D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A8E4-8634-4C12-B33A-1A4E4CF884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7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393A8C62-C108-4EB0-AD04-B76F9CF5749D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A34A8E4-8634-4C12-B33A-1A4E4CF884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86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93A8C62-C108-4EB0-AD04-B76F9CF5749D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A34A8E4-8634-4C12-B33A-1A4E4CF884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721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F2C79-AC1A-4D70-99A9-D6B0791E1B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Das Erdmagnetfeld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70B3446-0534-47B3-8BC4-B96E23F55D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3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17"/>
    </mc:Choice>
    <mc:Fallback>
      <p:transition spd="slow" advTm="87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4CF91EF7-3032-47C6-8EDE-DE5E331B03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310" t="28657" r="37575" b="24817"/>
          <a:stretch/>
        </p:blipFill>
        <p:spPr>
          <a:xfrm>
            <a:off x="1859280" y="1745950"/>
            <a:ext cx="3467100" cy="3474303"/>
          </a:xfrm>
          <a:prstGeom prst="ellipse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232028D-1D6A-4793-9CA8-F982236B09BF}"/>
              </a:ext>
            </a:extLst>
          </p:cNvPr>
          <p:cNvSpPr txBox="1"/>
          <p:nvPr/>
        </p:nvSpPr>
        <p:spPr>
          <a:xfrm>
            <a:off x="2186940" y="5715001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Unserem Planeten geht es nicht gut - darunter leiden auch wir Menschen (Deutsche Welle 0.J.)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B86BF5F-569C-4D55-B017-B7533FDF6D34}"/>
              </a:ext>
            </a:extLst>
          </p:cNvPr>
          <p:cNvGrpSpPr/>
          <p:nvPr/>
        </p:nvGrpSpPr>
        <p:grpSpPr>
          <a:xfrm>
            <a:off x="6744031" y="1749015"/>
            <a:ext cx="3085106" cy="3359970"/>
            <a:chOff x="6744031" y="1749015"/>
            <a:chExt cx="3085106" cy="3359970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8666CACD-2FBB-43E0-8390-7DFB271B8C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93" t="8264" r="58010" b="19682"/>
            <a:stretch/>
          </p:blipFill>
          <p:spPr>
            <a:xfrm>
              <a:off x="6744031" y="1749015"/>
              <a:ext cx="3085106" cy="3359970"/>
            </a:xfrm>
            <a:prstGeom prst="ellipse">
              <a:avLst/>
            </a:prstGeom>
          </p:spPr>
        </p:pic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44FB152E-7166-4D8B-BAC1-843F28ABAC21}"/>
                </a:ext>
              </a:extLst>
            </p:cNvPr>
            <p:cNvSpPr txBox="1"/>
            <p:nvPr/>
          </p:nvSpPr>
          <p:spPr>
            <a:xfrm>
              <a:off x="8292121" y="2661225"/>
              <a:ext cx="302645" cy="262323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B01A507B-06AD-4B8D-96D5-A48753DA02E2}"/>
                </a:ext>
              </a:extLst>
            </p:cNvPr>
            <p:cNvSpPr txBox="1"/>
            <p:nvPr/>
          </p:nvSpPr>
          <p:spPr>
            <a:xfrm>
              <a:off x="8172471" y="2189385"/>
              <a:ext cx="398209" cy="265273"/>
            </a:xfrm>
            <a:prstGeom prst="rect">
              <a:avLst/>
            </a:prstGeom>
            <a:solidFill>
              <a:srgbClr val="F88008"/>
            </a:solidFill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sp>
          <p:nvSpPr>
            <p:cNvPr id="5" name="Halbbogen 4">
              <a:extLst>
                <a:ext uri="{FF2B5EF4-FFF2-40B4-BE49-F238E27FC236}">
                  <a16:creationId xmlns:a16="http://schemas.microsoft.com/office/drawing/2014/main" id="{14D8AC03-40ED-494A-84F0-EC0E394C6FB6}"/>
                </a:ext>
              </a:extLst>
            </p:cNvPr>
            <p:cNvSpPr/>
            <p:nvPr/>
          </p:nvSpPr>
          <p:spPr>
            <a:xfrm>
              <a:off x="7745143" y="1860283"/>
              <a:ext cx="1091066" cy="373024"/>
            </a:xfrm>
            <a:prstGeom prst="blockArc">
              <a:avLst/>
            </a:prstGeom>
            <a:solidFill>
              <a:srgbClr val="F742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4BE32EF5-7D1D-4B6B-A15F-FCC6066F0421}"/>
                </a:ext>
              </a:extLst>
            </p:cNvPr>
            <p:cNvSpPr/>
            <p:nvPr/>
          </p:nvSpPr>
          <p:spPr>
            <a:xfrm>
              <a:off x="8441313" y="3311700"/>
              <a:ext cx="131929" cy="1173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7AA0EC5-5767-4C0B-8252-C5693C5E2EB6}"/>
                </a:ext>
              </a:extLst>
            </p:cNvPr>
            <p:cNvSpPr/>
            <p:nvPr/>
          </p:nvSpPr>
          <p:spPr>
            <a:xfrm>
              <a:off x="8286584" y="3311700"/>
              <a:ext cx="191142" cy="16289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Halbbogen 7">
              <a:extLst>
                <a:ext uri="{FF2B5EF4-FFF2-40B4-BE49-F238E27FC236}">
                  <a16:creationId xmlns:a16="http://schemas.microsoft.com/office/drawing/2014/main" id="{662E5AFE-2A5D-4866-9115-FF9BA0541F05}"/>
                </a:ext>
              </a:extLst>
            </p:cNvPr>
            <p:cNvSpPr/>
            <p:nvPr/>
          </p:nvSpPr>
          <p:spPr>
            <a:xfrm>
              <a:off x="7679954" y="1756264"/>
              <a:ext cx="1230000" cy="373024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612DEA16-7B0A-4F22-A87B-C48E3A98C815}"/>
                </a:ext>
              </a:extLst>
            </p:cNvPr>
            <p:cNvSpPr txBox="1"/>
            <p:nvPr/>
          </p:nvSpPr>
          <p:spPr>
            <a:xfrm>
              <a:off x="7840861" y="2526715"/>
              <a:ext cx="863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/>
                <a:t>Äußere Kern</a:t>
              </a:r>
            </a:p>
            <a:p>
              <a:pPr algn="ctr"/>
              <a:r>
                <a:rPr lang="de-DE" sz="1000" dirty="0"/>
                <a:t>(flüssig)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5B810964-EEDF-47F7-846B-62649050F209}"/>
                </a:ext>
              </a:extLst>
            </p:cNvPr>
            <p:cNvSpPr txBox="1"/>
            <p:nvPr/>
          </p:nvSpPr>
          <p:spPr>
            <a:xfrm>
              <a:off x="7932927" y="3192603"/>
              <a:ext cx="6791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>
                  <a:solidFill>
                    <a:schemeClr val="bg1"/>
                  </a:solidFill>
                </a:rPr>
                <a:t>Innere Kern</a:t>
              </a:r>
            </a:p>
            <a:p>
              <a:pPr algn="ctr"/>
              <a:r>
                <a:rPr lang="de-DE" sz="800" dirty="0">
                  <a:solidFill>
                    <a:schemeClr val="bg1"/>
                  </a:solidFill>
                </a:rPr>
                <a:t>(fest)</a:t>
              </a:r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6A526D25-3BBA-4968-A64A-CE6C6A8BB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7485915" y="3383443"/>
              <a:ext cx="152413" cy="170703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9BD718D8-AE81-4571-ABF0-F1A64011A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8174660">
              <a:off x="7804398" y="4076082"/>
              <a:ext cx="152413" cy="170703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0DF45067-95DD-49D0-893D-31FC87076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8331215">
              <a:off x="7996614" y="3755431"/>
              <a:ext cx="152413" cy="170703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F799FC80-347C-4356-863E-49397F58A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40243" y="3343645"/>
              <a:ext cx="152413" cy="170703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60C872FF-7B38-4453-9822-70CC00406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8630285" y="3372103"/>
              <a:ext cx="152413" cy="170703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2F6C05A3-EEF7-4B2D-8B29-FC765058B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8657747">
              <a:off x="8670071" y="2732883"/>
              <a:ext cx="152413" cy="170703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2799BC74-23EA-4CD0-9585-0FAC24AFD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606588">
              <a:off x="8513899" y="3057447"/>
              <a:ext cx="152413" cy="170703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1889B10E-630E-47DA-896F-9F8237D3F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7793057" y="3383442"/>
              <a:ext cx="152413" cy="170703"/>
            </a:xfrm>
            <a:prstGeom prst="rect">
              <a:avLst/>
            </a:prstGeom>
          </p:spPr>
        </p:pic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D6E68C92-DCC3-4137-B03B-B05FAA0F77D3}"/>
              </a:ext>
            </a:extLst>
          </p:cNvPr>
          <p:cNvSpPr txBox="1"/>
          <p:nvPr/>
        </p:nvSpPr>
        <p:spPr>
          <a:xfrm>
            <a:off x="6498970" y="5824623"/>
            <a:ext cx="6094378" cy="248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de-DE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Innerer Aufbau der Erde (deacedemic.com o.J.)</a:t>
            </a:r>
            <a:endParaRPr lang="de-DE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AE667E77-6C94-4B0B-A26E-71870989EFD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600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4530">
        <p14:reveal/>
      </p:transition>
    </mc:Choice>
    <mc:Fallback>
      <p:transition spd="slow" advTm="545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E7598E3C-59B9-46D9-BB20-8CD2872A4AB9}"/>
              </a:ext>
            </a:extLst>
          </p:cNvPr>
          <p:cNvSpPr/>
          <p:nvPr/>
        </p:nvSpPr>
        <p:spPr>
          <a:xfrm>
            <a:off x="2144483" y="-402306"/>
            <a:ext cx="7837717" cy="7662612"/>
          </a:xfrm>
          <a:prstGeom prst="ellipse">
            <a:avLst/>
          </a:prstGeom>
          <a:solidFill>
            <a:srgbClr val="FFFF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9043F8E-5E7A-42C6-893D-64C122A79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5094" y="1490321"/>
            <a:ext cx="3996493" cy="387735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DBA96F8-8C01-442B-B2A6-7C46EEC113C6}"/>
              </a:ext>
            </a:extLst>
          </p:cNvPr>
          <p:cNvSpPr txBox="1"/>
          <p:nvPr/>
        </p:nvSpPr>
        <p:spPr>
          <a:xfrm>
            <a:off x="9795752" y="5710579"/>
            <a:ext cx="2311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Schematische Darstellung der Antriebskräfte für die Konvektion im äußeren Erdkern. Die Konvektionsbewegung erzeugt hier das Erdmagnetfeld. </a:t>
            </a:r>
            <a:br>
              <a:rPr lang="de-DE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(Wicht &amp; Christensen 2008)</a:t>
            </a:r>
            <a:endParaRPr lang="de-DE" sz="1000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93A13105-0C65-4070-A7F6-741AAF67775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368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3369">
        <p:circle/>
      </p:transition>
    </mc:Choice>
    <mc:Fallback>
      <p:transition spd="slow" advTm="5336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53D69BC-DD97-4E01-975E-6FD34B91F4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" t="8264" r="58010" b="19682"/>
          <a:stretch/>
        </p:blipFill>
        <p:spPr>
          <a:xfrm>
            <a:off x="4031311" y="1772462"/>
            <a:ext cx="3085106" cy="3359970"/>
          </a:xfrm>
          <a:prstGeom prst="ellipse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E5AC334-2487-4D16-88A1-B3E274E51A5A}"/>
              </a:ext>
            </a:extLst>
          </p:cNvPr>
          <p:cNvSpPr txBox="1"/>
          <p:nvPr/>
        </p:nvSpPr>
        <p:spPr>
          <a:xfrm>
            <a:off x="5579401" y="2684672"/>
            <a:ext cx="302645" cy="262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83FECEE-794B-4C0A-A585-55022DF421D5}"/>
              </a:ext>
            </a:extLst>
          </p:cNvPr>
          <p:cNvSpPr txBox="1"/>
          <p:nvPr/>
        </p:nvSpPr>
        <p:spPr>
          <a:xfrm>
            <a:off x="5459751" y="2212832"/>
            <a:ext cx="398209" cy="265273"/>
          </a:xfrm>
          <a:prstGeom prst="rect">
            <a:avLst/>
          </a:prstGeom>
          <a:solidFill>
            <a:srgbClr val="F88008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Halbbogen 4">
            <a:extLst>
              <a:ext uri="{FF2B5EF4-FFF2-40B4-BE49-F238E27FC236}">
                <a16:creationId xmlns:a16="http://schemas.microsoft.com/office/drawing/2014/main" id="{57BB3F76-D192-4191-867D-8A4C5C05455F}"/>
              </a:ext>
            </a:extLst>
          </p:cNvPr>
          <p:cNvSpPr/>
          <p:nvPr/>
        </p:nvSpPr>
        <p:spPr>
          <a:xfrm>
            <a:off x="5032423" y="1883730"/>
            <a:ext cx="1091066" cy="373024"/>
          </a:xfrm>
          <a:prstGeom prst="blockArc">
            <a:avLst/>
          </a:prstGeom>
          <a:solidFill>
            <a:srgbClr val="F742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07D87BF-2BD8-49E6-A96E-82890BEC7F7B}"/>
              </a:ext>
            </a:extLst>
          </p:cNvPr>
          <p:cNvSpPr/>
          <p:nvPr/>
        </p:nvSpPr>
        <p:spPr>
          <a:xfrm>
            <a:off x="5728593" y="3335147"/>
            <a:ext cx="131929" cy="1173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9B76459-A0B8-4C3A-89B0-CA3CEB7E5ABC}"/>
              </a:ext>
            </a:extLst>
          </p:cNvPr>
          <p:cNvSpPr/>
          <p:nvPr/>
        </p:nvSpPr>
        <p:spPr>
          <a:xfrm>
            <a:off x="5573864" y="3335147"/>
            <a:ext cx="191142" cy="16289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Halbbogen 7">
            <a:extLst>
              <a:ext uri="{FF2B5EF4-FFF2-40B4-BE49-F238E27FC236}">
                <a16:creationId xmlns:a16="http://schemas.microsoft.com/office/drawing/2014/main" id="{63C86861-49F1-4C63-BAFB-6940BD74CD28}"/>
              </a:ext>
            </a:extLst>
          </p:cNvPr>
          <p:cNvSpPr/>
          <p:nvPr/>
        </p:nvSpPr>
        <p:spPr>
          <a:xfrm>
            <a:off x="4967234" y="1779711"/>
            <a:ext cx="1230000" cy="373024"/>
          </a:xfrm>
          <a:prstGeom prst="blockArc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DEA7AC1-39A1-4622-8A16-CAF89BF5FE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56" t="18380" r="4801" b="17386"/>
          <a:stretch/>
        </p:blipFill>
        <p:spPr>
          <a:xfrm rot="4228496">
            <a:off x="4675797" y="3267460"/>
            <a:ext cx="1757255" cy="35734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1BA4E3B-AA54-4478-940F-EEDF50AD15E2}"/>
              </a:ext>
            </a:extLst>
          </p:cNvPr>
          <p:cNvSpPr txBox="1"/>
          <p:nvPr/>
        </p:nvSpPr>
        <p:spPr>
          <a:xfrm>
            <a:off x="9041194" y="1163091"/>
            <a:ext cx="308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Deklination: </a:t>
            </a:r>
          </a:p>
          <a:p>
            <a:r>
              <a:rPr lang="de-DE" dirty="0"/>
              <a:t>Neigung der Magnetachse gegenüber der Rotationsachse</a:t>
            </a:r>
          </a:p>
        </p:txBody>
      </p:sp>
      <p:sp>
        <p:nvSpPr>
          <p:cNvPr id="11" name="Bogen 10">
            <a:extLst>
              <a:ext uri="{FF2B5EF4-FFF2-40B4-BE49-F238E27FC236}">
                <a16:creationId xmlns:a16="http://schemas.microsoft.com/office/drawing/2014/main" id="{0DA3E326-1928-4079-92B1-88FBD8F48CFE}"/>
              </a:ext>
            </a:extLst>
          </p:cNvPr>
          <p:cNvSpPr/>
          <p:nvPr/>
        </p:nvSpPr>
        <p:spPr>
          <a:xfrm>
            <a:off x="1545982" y="885897"/>
            <a:ext cx="4425000" cy="5086203"/>
          </a:xfrm>
          <a:prstGeom prst="arc">
            <a:avLst>
              <a:gd name="adj1" fmla="val 2755972"/>
              <a:gd name="adj2" fmla="val 189087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Bogen 11">
            <a:extLst>
              <a:ext uri="{FF2B5EF4-FFF2-40B4-BE49-F238E27FC236}">
                <a16:creationId xmlns:a16="http://schemas.microsoft.com/office/drawing/2014/main" id="{E978C868-15AE-4CC8-844C-B41E49779132}"/>
              </a:ext>
            </a:extLst>
          </p:cNvPr>
          <p:cNvSpPr/>
          <p:nvPr/>
        </p:nvSpPr>
        <p:spPr>
          <a:xfrm>
            <a:off x="2594421" y="1893383"/>
            <a:ext cx="2285513" cy="3105498"/>
          </a:xfrm>
          <a:prstGeom prst="arc">
            <a:avLst>
              <a:gd name="adj1" fmla="val 3474575"/>
              <a:gd name="adj2" fmla="val 181235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Bogen 12">
            <a:extLst>
              <a:ext uri="{FF2B5EF4-FFF2-40B4-BE49-F238E27FC236}">
                <a16:creationId xmlns:a16="http://schemas.microsoft.com/office/drawing/2014/main" id="{C601FCAE-3009-4457-9024-E546AAEE54AF}"/>
              </a:ext>
            </a:extLst>
          </p:cNvPr>
          <p:cNvSpPr/>
          <p:nvPr/>
        </p:nvSpPr>
        <p:spPr>
          <a:xfrm>
            <a:off x="3095635" y="2771336"/>
            <a:ext cx="1100501" cy="1355974"/>
          </a:xfrm>
          <a:prstGeom prst="arc">
            <a:avLst>
              <a:gd name="adj1" fmla="val 2692859"/>
              <a:gd name="adj2" fmla="val 1892698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Bogen 13">
            <a:extLst>
              <a:ext uri="{FF2B5EF4-FFF2-40B4-BE49-F238E27FC236}">
                <a16:creationId xmlns:a16="http://schemas.microsoft.com/office/drawing/2014/main" id="{36BFA330-A1D9-47EE-9CE0-249A20A84591}"/>
              </a:ext>
            </a:extLst>
          </p:cNvPr>
          <p:cNvSpPr/>
          <p:nvPr/>
        </p:nvSpPr>
        <p:spPr>
          <a:xfrm rot="10800000">
            <a:off x="3475538" y="1094922"/>
            <a:ext cx="13660645" cy="4668152"/>
          </a:xfrm>
          <a:prstGeom prst="arc">
            <a:avLst>
              <a:gd name="adj1" fmla="val 1184168"/>
              <a:gd name="adj2" fmla="val 203849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Bogen 14">
            <a:extLst>
              <a:ext uri="{FF2B5EF4-FFF2-40B4-BE49-F238E27FC236}">
                <a16:creationId xmlns:a16="http://schemas.microsoft.com/office/drawing/2014/main" id="{DD265942-9459-4A9D-BB75-D3D35CAA6B60}"/>
              </a:ext>
            </a:extLst>
          </p:cNvPr>
          <p:cNvSpPr/>
          <p:nvPr/>
        </p:nvSpPr>
        <p:spPr>
          <a:xfrm>
            <a:off x="5563450" y="3206868"/>
            <a:ext cx="3025042" cy="478528"/>
          </a:xfrm>
          <a:prstGeom prst="arc">
            <a:avLst>
              <a:gd name="adj1" fmla="val 16563584"/>
              <a:gd name="adj2" fmla="val 52110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Bogen 15">
            <a:extLst>
              <a:ext uri="{FF2B5EF4-FFF2-40B4-BE49-F238E27FC236}">
                <a16:creationId xmlns:a16="http://schemas.microsoft.com/office/drawing/2014/main" id="{EA9ABEA7-1D0C-4D5F-9045-60C696C33076}"/>
              </a:ext>
            </a:extLst>
          </p:cNvPr>
          <p:cNvSpPr/>
          <p:nvPr/>
        </p:nvSpPr>
        <p:spPr>
          <a:xfrm>
            <a:off x="5752379" y="2712204"/>
            <a:ext cx="3724355" cy="1467856"/>
          </a:xfrm>
          <a:prstGeom prst="arc">
            <a:avLst>
              <a:gd name="adj1" fmla="val 13622368"/>
              <a:gd name="adj2" fmla="val 79265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Bogen 16">
            <a:extLst>
              <a:ext uri="{FF2B5EF4-FFF2-40B4-BE49-F238E27FC236}">
                <a16:creationId xmlns:a16="http://schemas.microsoft.com/office/drawing/2014/main" id="{AF9EB1A7-4007-48A2-9B29-5F864216BFA6}"/>
              </a:ext>
            </a:extLst>
          </p:cNvPr>
          <p:cNvSpPr/>
          <p:nvPr/>
        </p:nvSpPr>
        <p:spPr>
          <a:xfrm>
            <a:off x="3014761" y="2013577"/>
            <a:ext cx="7343076" cy="2873781"/>
          </a:xfrm>
          <a:prstGeom prst="arc">
            <a:avLst>
              <a:gd name="adj1" fmla="val 15487536"/>
              <a:gd name="adj2" fmla="val 612805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C47E96D-5A0A-4918-B87D-28D2D906D38F}"/>
              </a:ext>
            </a:extLst>
          </p:cNvPr>
          <p:cNvSpPr txBox="1"/>
          <p:nvPr/>
        </p:nvSpPr>
        <p:spPr>
          <a:xfrm>
            <a:off x="8968740" y="4645168"/>
            <a:ext cx="293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Inklination: </a:t>
            </a:r>
          </a:p>
          <a:p>
            <a:r>
              <a:rPr lang="de-DE" dirty="0"/>
              <a:t>Einfallswinkel der Magnetfeldlinien in die Erde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92DA31A-F199-4A7E-B3C4-D5E4BE2DD3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4771481" y="3383443"/>
            <a:ext cx="152413" cy="17070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5DE6BB18-91F9-4FA4-94FE-87134BC35A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174660">
            <a:off x="5089964" y="4076082"/>
            <a:ext cx="152413" cy="17070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BAEAB34-34D2-4321-B4E3-74A2E5E6AB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331215">
            <a:off x="5282180" y="3755431"/>
            <a:ext cx="152413" cy="17070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2D9B2D2-CBBC-48D6-88FB-D3667099C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5809" y="3343645"/>
            <a:ext cx="152413" cy="170703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F0FBC619-9505-4518-A8F0-789B40926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915851" y="3372103"/>
            <a:ext cx="152413" cy="17070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CD6A2E6F-D952-4EE2-B3DB-16AAFD4BC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657747">
            <a:off x="5955637" y="2732883"/>
            <a:ext cx="152413" cy="170703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2C2A8CDE-3BEF-4628-A2E2-BDD8B6DEE3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606588">
            <a:off x="5799465" y="3057447"/>
            <a:ext cx="152413" cy="170703"/>
          </a:xfrm>
          <a:prstGeom prst="rect">
            <a:avLst/>
          </a:prstGeom>
        </p:spPr>
      </p:pic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3626D7B6-2FC0-4F75-8429-BD0C7B077329}"/>
              </a:ext>
            </a:extLst>
          </p:cNvPr>
          <p:cNvCxnSpPr/>
          <p:nvPr/>
        </p:nvCxnSpPr>
        <p:spPr>
          <a:xfrm>
            <a:off x="238539" y="532737"/>
            <a:ext cx="1630018" cy="104957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E9131EF2-262B-43FB-81AD-CFC3380EAF3E}"/>
              </a:ext>
            </a:extLst>
          </p:cNvPr>
          <p:cNvCxnSpPr/>
          <p:nvPr/>
        </p:nvCxnSpPr>
        <p:spPr>
          <a:xfrm>
            <a:off x="135172" y="1351722"/>
            <a:ext cx="1510748" cy="66185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38EB3989-FF4A-4087-9081-581E2DC0877C}"/>
              </a:ext>
            </a:extLst>
          </p:cNvPr>
          <p:cNvCxnSpPr/>
          <p:nvPr/>
        </p:nvCxnSpPr>
        <p:spPr>
          <a:xfrm>
            <a:off x="66374" y="2013577"/>
            <a:ext cx="1382612" cy="43586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FC809C24-A911-483F-96F2-896ECA41990E}"/>
              </a:ext>
            </a:extLst>
          </p:cNvPr>
          <p:cNvCxnSpPr/>
          <p:nvPr/>
        </p:nvCxnSpPr>
        <p:spPr>
          <a:xfrm flipV="1">
            <a:off x="135172" y="4540195"/>
            <a:ext cx="1366850" cy="45868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90E0FA59-AAD7-476F-8319-EB3689CA1EEA}"/>
              </a:ext>
            </a:extLst>
          </p:cNvPr>
          <p:cNvCxnSpPr>
            <a:cxnSpLocks/>
          </p:cNvCxnSpPr>
          <p:nvPr/>
        </p:nvCxnSpPr>
        <p:spPr>
          <a:xfrm flipV="1">
            <a:off x="174774" y="4887358"/>
            <a:ext cx="1496220" cy="79016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B87DA5D6-7577-4757-8F59-A2A3C88F6FA7}"/>
              </a:ext>
            </a:extLst>
          </p:cNvPr>
          <p:cNvCxnSpPr/>
          <p:nvPr/>
        </p:nvCxnSpPr>
        <p:spPr>
          <a:xfrm flipV="1">
            <a:off x="310101" y="5242399"/>
            <a:ext cx="1652698" cy="108286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EF2F5393-B9B7-42D0-9AAB-B62C9AE6196F}"/>
              </a:ext>
            </a:extLst>
          </p:cNvPr>
          <p:cNvSpPr txBox="1"/>
          <p:nvPr/>
        </p:nvSpPr>
        <p:spPr>
          <a:xfrm>
            <a:off x="59034" y="3173474"/>
            <a:ext cx="135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Sonnenwind</a:t>
            </a:r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F5FC03D6-59D2-464A-90BD-BD82DBC661E7}"/>
              </a:ext>
            </a:extLst>
          </p:cNvPr>
          <p:cNvCxnSpPr/>
          <p:nvPr/>
        </p:nvCxnSpPr>
        <p:spPr>
          <a:xfrm flipV="1">
            <a:off x="537394" y="2345468"/>
            <a:ext cx="117050" cy="765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1FC78089-F19A-449A-83E4-FE64B9E638B4}"/>
              </a:ext>
            </a:extLst>
          </p:cNvPr>
          <p:cNvCxnSpPr>
            <a:cxnSpLocks/>
          </p:cNvCxnSpPr>
          <p:nvPr/>
        </p:nvCxnSpPr>
        <p:spPr>
          <a:xfrm>
            <a:off x="550026" y="3610089"/>
            <a:ext cx="305216" cy="846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>
            <a:extLst>
              <a:ext uri="{FF2B5EF4-FFF2-40B4-BE49-F238E27FC236}">
                <a16:creationId xmlns:a16="http://schemas.microsoft.com/office/drawing/2014/main" id="{511F9C06-AE52-485B-8662-C30757B16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7019" y="3382685"/>
            <a:ext cx="152413" cy="170703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C6423853-3126-481E-90BB-4194E236FDE6}"/>
              </a:ext>
            </a:extLst>
          </p:cNvPr>
          <p:cNvSpPr txBox="1"/>
          <p:nvPr/>
        </p:nvSpPr>
        <p:spPr>
          <a:xfrm>
            <a:off x="8715984" y="6487934"/>
            <a:ext cx="8579794" cy="248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de-DE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Innerer Aufbau der Erde (deacedemic.com o.J.)</a:t>
            </a:r>
            <a:endParaRPr lang="de-DE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Audio 39">
            <a:hlinkClick r:id="" action="ppaction://media"/>
            <a:extLst>
              <a:ext uri="{FF2B5EF4-FFF2-40B4-BE49-F238E27FC236}">
                <a16:creationId xmlns:a16="http://schemas.microsoft.com/office/drawing/2014/main" id="{9C2C0BB6-F383-4FAE-B99B-6D84A6084F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70957"/>
      </p:ext>
    </p:extLst>
  </p:cSld>
  <p:clrMapOvr>
    <a:masterClrMapping/>
  </p:clrMapOvr>
  <p:transition spd="slow" advTm="5775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23BA027-8939-4A60-92C9-7123DF28F2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261" t="7332" b="46229"/>
          <a:stretch/>
        </p:blipFill>
        <p:spPr>
          <a:xfrm>
            <a:off x="3599234" y="2140085"/>
            <a:ext cx="4840450" cy="238327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38E8446-17FE-48E6-9D1A-6605573A4FD0}"/>
              </a:ext>
            </a:extLst>
          </p:cNvPr>
          <p:cNvSpPr txBox="1"/>
          <p:nvPr/>
        </p:nvSpPr>
        <p:spPr>
          <a:xfrm>
            <a:off x="8176232" y="6532971"/>
            <a:ext cx="3881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Einfluss des Sonnenwindes auf das Erdmagnetfeld (Günther o.J.)</a:t>
            </a:r>
            <a:endParaRPr lang="de-DE" sz="10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D49B8CA-B71D-4019-AD56-3B75F81D40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80076"/>
      </p:ext>
    </p:extLst>
  </p:cSld>
  <p:clrMapOvr>
    <a:masterClrMapping/>
  </p:clrMapOvr>
  <p:transition spd="slow" advTm="4291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71F13-1A28-425C-8CE7-BB962DE5A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3A8506C-398D-4FC5-94F2-CB310EC7F209}"/>
              </a:ext>
            </a:extLst>
          </p:cNvPr>
          <p:cNvSpPr txBox="1"/>
          <p:nvPr/>
        </p:nvSpPr>
        <p:spPr>
          <a:xfrm>
            <a:off x="418290" y="2333685"/>
            <a:ext cx="103405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Deacademic.com (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Hg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 (o.J.): Innerer Aufbau der Erde. https://deacademic.com/dic.nsf/dewiki/656689 [17.1.2021].</a:t>
            </a:r>
          </a:p>
          <a:p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Deutsche Welle (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Hg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 (o.J.):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Wie die Rettung der Erde die menschliche Gesundheit schützt. https://www.dw.com/de/wie-die-rettung-der-erde-die-menschliche-gesundheit-sch%C3%BCtzt/a-55943192 [16.2.2021].</a:t>
            </a:r>
          </a:p>
          <a:p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Günther, D. (o.J.): Einfluss des Sonnenwindes auf das Erdmagnetfeld. https://www.weltderphysik.de/media/?tx_wdpmedia_pi2%5Bimage%5D=332&amp;tx_wdpmedia_pi2%5Baction%5D=image&amp;tx_wdpmedia_pi2%5Bcontroller%5D=Gallery&amp;cHash=b3f7babf25da573ce3ba46cd82890a94 [29.12.2020].</a:t>
            </a:r>
          </a:p>
          <a:p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Wicht, J.; Christensen, U. (2008): Die Magnetfelder der Planeten. https://www.mps.mpg.de/442677/17Die-Magnetfelder-der-Planeten.pdf [29.12.2020].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04316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itierfähig">
  <a:themeElements>
    <a:clrScheme name="Zitierfähig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Zitierfähig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itierfähig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TM03457503[[fn=Zitierfähig]]</Template>
  <TotalTime>0</TotalTime>
  <Words>276</Words>
  <Application>Microsoft Office PowerPoint</Application>
  <PresentationFormat>Breitbild</PresentationFormat>
  <Paragraphs>24</Paragraphs>
  <Slides>6</Slides>
  <Notes>0</Notes>
  <HiddenSlides>0</HiddenSlides>
  <MMClips>5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2</vt:lpstr>
      <vt:lpstr>Zitierfähig</vt:lpstr>
      <vt:lpstr>Das Erdmagnetfeld</vt:lpstr>
      <vt:lpstr>PowerPoint-Präsentation</vt:lpstr>
      <vt:lpstr>PowerPoint-Präsentation</vt:lpstr>
      <vt:lpstr>PowerPoint-Präsentation</vt:lpstr>
      <vt:lpstr>PowerPoint-Präsentation</vt:lpstr>
      <vt:lpstr>Literatur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Erdmagnetfeld</dc:title>
  <dc:creator>Kolja Korfmann</dc:creator>
  <cp:lastModifiedBy>Lagam</cp:lastModifiedBy>
  <cp:revision>12</cp:revision>
  <dcterms:created xsi:type="dcterms:W3CDTF">2021-02-15T10:18:12Z</dcterms:created>
  <dcterms:modified xsi:type="dcterms:W3CDTF">2021-02-16T11:36:12Z</dcterms:modified>
</cp:coreProperties>
</file>